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0"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6BC1FD2-F01A-430B-A53C-09C474E1B390}"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1493431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BC1FD2-F01A-430B-A53C-09C474E1B390}"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630626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BC1FD2-F01A-430B-A53C-09C474E1B390}"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2806523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6BC1FD2-F01A-430B-A53C-09C474E1B390}"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28398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6BC1FD2-F01A-430B-A53C-09C474E1B390}" type="datetimeFigureOut">
              <a:rPr lang="en-US" smtClean="0"/>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30454216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6BC1FD2-F01A-430B-A53C-09C474E1B390}" type="datetimeFigureOut">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268003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6BC1FD2-F01A-430B-A53C-09C474E1B390}" type="datetimeFigureOut">
              <a:rPr lang="en-US" smtClean="0"/>
              <a:t>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3841895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6BC1FD2-F01A-430B-A53C-09C474E1B390}" type="datetimeFigureOut">
              <a:rPr lang="en-US" smtClean="0"/>
              <a:t>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39641330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C1FD2-F01A-430B-A53C-09C474E1B390}" type="datetimeFigureOut">
              <a:rPr lang="en-US" smtClean="0"/>
              <a:t>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3376161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BC1FD2-F01A-430B-A53C-09C474E1B390}" type="datetimeFigureOut">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28258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6BC1FD2-F01A-430B-A53C-09C474E1B390}" type="datetimeFigureOut">
              <a:rPr lang="en-US" smtClean="0"/>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4DCD4D-8AC2-435B-B8C5-113EB9603F47}" type="slidenum">
              <a:rPr lang="en-US" smtClean="0"/>
              <a:t>‹#›</a:t>
            </a:fld>
            <a:endParaRPr lang="en-US"/>
          </a:p>
        </p:txBody>
      </p:sp>
    </p:spTree>
    <p:extLst>
      <p:ext uri="{BB962C8B-B14F-4D97-AF65-F5344CB8AC3E}">
        <p14:creationId xmlns:p14="http://schemas.microsoft.com/office/powerpoint/2010/main" val="333541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BC1FD2-F01A-430B-A53C-09C474E1B390}" type="datetimeFigureOut">
              <a:rPr lang="en-US" smtClean="0"/>
              <a:t>10/9/2020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DCD4D-8AC2-435B-B8C5-113EB9603F47}" type="slidenum">
              <a:rPr lang="en-US" smtClean="0"/>
              <a:t>‹#›</a:t>
            </a:fld>
            <a:endParaRPr lang="en-US"/>
          </a:p>
        </p:txBody>
      </p:sp>
    </p:spTree>
    <p:extLst>
      <p:ext uri="{BB962C8B-B14F-4D97-AF65-F5344CB8AC3E}">
        <p14:creationId xmlns:p14="http://schemas.microsoft.com/office/powerpoint/2010/main" val="34076299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Energy bands</a:t>
            </a:r>
          </a:p>
        </p:txBody>
      </p:sp>
      <p:sp>
        <p:nvSpPr>
          <p:cNvPr id="3" name="Subtitle 2"/>
          <p:cNvSpPr>
            <a:spLocks noGrp="1"/>
          </p:cNvSpPr>
          <p:nvPr>
            <p:ph type="subTitle" idx="1"/>
          </p:nvPr>
        </p:nvSpPr>
        <p:spPr>
          <a:xfrm>
            <a:off x="1600200" y="3200400"/>
            <a:ext cx="7086600" cy="2438400"/>
          </a:xfrm>
        </p:spPr>
        <p:txBody>
          <a:bodyPr>
            <a:normAutofit/>
          </a:bodyPr>
          <a:lstStyle/>
          <a:p>
            <a:r>
              <a:rPr lang="en-US" dirty="0" err="1"/>
              <a:t>Dr.A.ANBARASI</a:t>
            </a:r>
            <a:endParaRPr lang="en-US" dirty="0"/>
          </a:p>
        </p:txBody>
      </p:sp>
    </p:spTree>
    <p:extLst>
      <p:ext uri="{BB962C8B-B14F-4D97-AF65-F5344CB8AC3E}">
        <p14:creationId xmlns:p14="http://schemas.microsoft.com/office/powerpoint/2010/main" val="17401537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Conductors</a:t>
            </a:r>
          </a:p>
          <a:p>
            <a:r>
              <a:rPr lang="en-US" dirty="0"/>
              <a:t>Conductors are such materials in which the forbidden energy gap disappears as the valence band and conduction band become very close that they overlap. Examples: Copper, Aluminum. The following figure shows the structure of energy bands in conductors.</a:t>
            </a:r>
          </a:p>
          <a:p>
            <a:endParaRPr lang="en-US" dirty="0"/>
          </a:p>
        </p:txBody>
      </p:sp>
    </p:spTree>
    <p:extLst>
      <p:ext uri="{BB962C8B-B14F-4D97-AF65-F5344CB8AC3E}">
        <p14:creationId xmlns:p14="http://schemas.microsoft.com/office/powerpoint/2010/main" val="259590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bands in conductors</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1981200"/>
            <a:ext cx="6210300" cy="3733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37644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conductors</a:t>
            </a:r>
          </a:p>
        </p:txBody>
      </p:sp>
      <p:sp>
        <p:nvSpPr>
          <p:cNvPr id="3" name="Content Placeholder 2"/>
          <p:cNvSpPr>
            <a:spLocks noGrp="1"/>
          </p:cNvSpPr>
          <p:nvPr>
            <p:ph idx="1"/>
          </p:nvPr>
        </p:nvSpPr>
        <p:spPr/>
        <p:txBody>
          <a:bodyPr>
            <a:normAutofit fontScale="85000" lnSpcReduction="10000"/>
          </a:bodyPr>
          <a:lstStyle/>
          <a:p>
            <a:r>
              <a:rPr lang="en-US" dirty="0"/>
              <a:t>Characteristics</a:t>
            </a:r>
          </a:p>
          <a:p>
            <a:r>
              <a:rPr lang="en-US" dirty="0"/>
              <a:t>The following are the characteristics of Conductors.</a:t>
            </a:r>
          </a:p>
          <a:p>
            <a:r>
              <a:rPr lang="en-US" dirty="0"/>
              <a:t>There exists no forbidden gap in a conductor.</a:t>
            </a:r>
          </a:p>
          <a:p>
            <a:r>
              <a:rPr lang="en-US" dirty="0"/>
              <a:t>The valance band and the conduction band gets overlapped.</a:t>
            </a:r>
          </a:p>
          <a:p>
            <a:r>
              <a:rPr lang="en-US" dirty="0"/>
              <a:t>The free electrons available for conduction are plenty.</a:t>
            </a:r>
          </a:p>
          <a:p>
            <a:r>
              <a:rPr lang="en-US" dirty="0"/>
              <a:t>A slight increase in voltage, increases the conduction.</a:t>
            </a:r>
          </a:p>
          <a:p>
            <a:r>
              <a:rPr lang="en-US" dirty="0"/>
              <a:t>There is no concept of hole formation, as a continuous flow of electrons contribute the current.</a:t>
            </a:r>
          </a:p>
          <a:p>
            <a:endParaRPr lang="en-US" dirty="0"/>
          </a:p>
        </p:txBody>
      </p:sp>
    </p:spTree>
    <p:extLst>
      <p:ext uri="{BB962C8B-B14F-4D97-AF65-F5344CB8AC3E}">
        <p14:creationId xmlns:p14="http://schemas.microsoft.com/office/powerpoint/2010/main" val="1089686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p:txBody>
          <a:bodyPr/>
          <a:lstStyle/>
          <a:p>
            <a:r>
              <a:rPr lang="en-US" dirty="0"/>
              <a:t>1. what is insulator?</a:t>
            </a:r>
          </a:p>
          <a:p>
            <a:r>
              <a:rPr lang="en-US" dirty="0"/>
              <a:t>2. what is semiconductors?</a:t>
            </a:r>
          </a:p>
          <a:p>
            <a:r>
              <a:rPr lang="en-US" dirty="0"/>
              <a:t>3. what is conductors?</a:t>
            </a:r>
          </a:p>
          <a:p>
            <a:r>
              <a:rPr lang="en-US" dirty="0"/>
              <a:t>4. what is energy band?</a:t>
            </a:r>
          </a:p>
          <a:p>
            <a:r>
              <a:rPr lang="en-US" dirty="0"/>
              <a:t>5. what is energy gap?</a:t>
            </a:r>
          </a:p>
          <a:p>
            <a:r>
              <a:rPr lang="en-US" dirty="0"/>
              <a:t> 6.what is fermi energy?</a:t>
            </a:r>
          </a:p>
        </p:txBody>
      </p:sp>
    </p:spTree>
    <p:extLst>
      <p:ext uri="{BB962C8B-B14F-4D97-AF65-F5344CB8AC3E}">
        <p14:creationId xmlns:p14="http://schemas.microsoft.com/office/powerpoint/2010/main" val="3350225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Conduction band</a:t>
            </a:r>
          </a:p>
        </p:txBody>
      </p:sp>
      <p:sp>
        <p:nvSpPr>
          <p:cNvPr id="3" name="Content Placeholder 2"/>
          <p:cNvSpPr>
            <a:spLocks noGrp="1"/>
          </p:cNvSpPr>
          <p:nvPr>
            <p:ph idx="1"/>
          </p:nvPr>
        </p:nvSpPr>
        <p:spPr/>
        <p:txBody>
          <a:bodyPr>
            <a:normAutofit fontScale="85000" lnSpcReduction="10000"/>
          </a:bodyPr>
          <a:lstStyle/>
          <a:p>
            <a:r>
              <a:rPr lang="en-US" dirty="0"/>
              <a:t>Conduction Band</a:t>
            </a:r>
          </a:p>
          <a:p>
            <a:r>
              <a:rPr lang="en-US" dirty="0"/>
              <a:t>The valence electrons are so loosely attached to the nucleus that even at room temperature, few of the valence electrons leave the band to be free. These are called as </a:t>
            </a:r>
            <a:r>
              <a:rPr lang="en-US" b="1" dirty="0"/>
              <a:t>free electrons</a:t>
            </a:r>
            <a:r>
              <a:rPr lang="en-US" dirty="0"/>
              <a:t> as they tend to move towards the neighboring atoms.</a:t>
            </a:r>
          </a:p>
          <a:p>
            <a:r>
              <a:rPr lang="en-US" dirty="0"/>
              <a:t>These free electrons are the ones which conduct the current in a conductor and hence called as </a:t>
            </a:r>
            <a:r>
              <a:rPr lang="en-US" b="1" dirty="0"/>
              <a:t>Conduction Electrons</a:t>
            </a:r>
            <a:r>
              <a:rPr lang="en-US" dirty="0"/>
              <a:t>. The band which contains conduction electrons is called as </a:t>
            </a:r>
            <a:r>
              <a:rPr lang="en-US" b="1" dirty="0"/>
              <a:t>Conduction Band</a:t>
            </a:r>
            <a:r>
              <a:rPr lang="en-US" dirty="0"/>
              <a:t>. The conduction band is the </a:t>
            </a:r>
            <a:r>
              <a:rPr lang="en-US" i="1" dirty="0"/>
              <a:t>band having the lowest occupied energy</a:t>
            </a:r>
            <a:endParaRPr lang="en-US" dirty="0"/>
          </a:p>
          <a:p>
            <a:endParaRPr lang="en-US" dirty="0"/>
          </a:p>
        </p:txBody>
      </p:sp>
    </p:spTree>
    <p:extLst>
      <p:ext uri="{BB962C8B-B14F-4D97-AF65-F5344CB8AC3E}">
        <p14:creationId xmlns:p14="http://schemas.microsoft.com/office/powerpoint/2010/main" val="889611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FORBIDDEN GAP</a:t>
            </a:r>
          </a:p>
        </p:txBody>
      </p:sp>
      <p:sp>
        <p:nvSpPr>
          <p:cNvPr id="3" name="Content Placeholder 2"/>
          <p:cNvSpPr>
            <a:spLocks noGrp="1"/>
          </p:cNvSpPr>
          <p:nvPr>
            <p:ph idx="1"/>
          </p:nvPr>
        </p:nvSpPr>
        <p:spPr/>
        <p:txBody>
          <a:bodyPr>
            <a:normAutofit fontScale="77500" lnSpcReduction="20000"/>
          </a:bodyPr>
          <a:lstStyle/>
          <a:p>
            <a:r>
              <a:rPr lang="en-US" dirty="0"/>
              <a:t>Forbidden gap</a:t>
            </a:r>
          </a:p>
          <a:p>
            <a:r>
              <a:rPr lang="en-US" dirty="0"/>
              <a:t>The gap between valence band and conduction band is called as </a:t>
            </a:r>
            <a:r>
              <a:rPr lang="en-US" b="1" dirty="0"/>
              <a:t>forbidden energy gap</a:t>
            </a:r>
            <a:r>
              <a:rPr lang="en-US" dirty="0"/>
              <a:t>. As the name implies, this band is the forbidden one without energy. Hence no electron stays in this band. The valence electrons, while going to the conduction band, pass through this.</a:t>
            </a:r>
          </a:p>
          <a:p>
            <a:r>
              <a:rPr lang="en-US" dirty="0"/>
              <a:t>The forbidden energy gap if greater, means that the valence band electrons are tightly bound to the nucleus. Now, in order to push the electrons out of the valence band, some external energy is required, which would be equal to the forbidden energy gap.</a:t>
            </a:r>
          </a:p>
          <a:p>
            <a:r>
              <a:rPr lang="en-US" dirty="0"/>
              <a:t>The following figure shows the valance band, conduction band, and the forbidden gap.</a:t>
            </a:r>
          </a:p>
        </p:txBody>
      </p:sp>
    </p:spTree>
    <p:extLst>
      <p:ext uri="{BB962C8B-B14F-4D97-AF65-F5344CB8AC3E}">
        <p14:creationId xmlns:p14="http://schemas.microsoft.com/office/powerpoint/2010/main" val="3530363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BAND ENERGY</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624013"/>
            <a:ext cx="6362700" cy="360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638266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Energy bands in insulators</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333500"/>
            <a:ext cx="5715000"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43318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insulators</a:t>
            </a:r>
          </a:p>
        </p:txBody>
      </p:sp>
      <p:sp>
        <p:nvSpPr>
          <p:cNvPr id="3" name="Content Placeholder 2"/>
          <p:cNvSpPr>
            <a:spLocks noGrp="1"/>
          </p:cNvSpPr>
          <p:nvPr>
            <p:ph idx="1"/>
          </p:nvPr>
        </p:nvSpPr>
        <p:spPr/>
        <p:txBody>
          <a:bodyPr>
            <a:normAutofit fontScale="85000" lnSpcReduction="10000"/>
          </a:bodyPr>
          <a:lstStyle/>
          <a:p>
            <a:r>
              <a:rPr lang="en-US" dirty="0"/>
              <a:t>Characteristics</a:t>
            </a:r>
          </a:p>
          <a:p>
            <a:r>
              <a:rPr lang="en-US" dirty="0"/>
              <a:t>The following are the characteristics of Insulators.</a:t>
            </a:r>
          </a:p>
          <a:p>
            <a:r>
              <a:rPr lang="en-US" dirty="0"/>
              <a:t>The Forbidden energy gap is very large.</a:t>
            </a:r>
          </a:p>
          <a:p>
            <a:r>
              <a:rPr lang="en-US" dirty="0"/>
              <a:t>Valance band electrons are bound tightly to atoms.</a:t>
            </a:r>
          </a:p>
          <a:p>
            <a:r>
              <a:rPr lang="en-US" dirty="0"/>
              <a:t>The value of forbidden energy gap for an insulator will be of 10eV.</a:t>
            </a:r>
          </a:p>
          <a:p>
            <a:r>
              <a:rPr lang="en-US" dirty="0"/>
              <a:t>For some insulators, as the temperature increases, they might show some conduction.</a:t>
            </a:r>
          </a:p>
          <a:p>
            <a:r>
              <a:rPr lang="en-US" dirty="0"/>
              <a:t>The resistivity of an insulator will be in the order of 107 ohm-meter.</a:t>
            </a:r>
          </a:p>
          <a:p>
            <a:endParaRPr lang="en-US" dirty="0"/>
          </a:p>
        </p:txBody>
      </p:sp>
    </p:spTree>
    <p:extLst>
      <p:ext uri="{BB962C8B-B14F-4D97-AF65-F5344CB8AC3E}">
        <p14:creationId xmlns:p14="http://schemas.microsoft.com/office/powerpoint/2010/main" val="10333165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Semi conductors</a:t>
            </a:r>
          </a:p>
        </p:txBody>
      </p:sp>
      <p:sp>
        <p:nvSpPr>
          <p:cNvPr id="3" name="Content Placeholder 2"/>
          <p:cNvSpPr>
            <a:spLocks noGrp="1"/>
          </p:cNvSpPr>
          <p:nvPr>
            <p:ph idx="1"/>
          </p:nvPr>
        </p:nvSpPr>
        <p:spPr/>
        <p:txBody>
          <a:bodyPr/>
          <a:lstStyle/>
          <a:p>
            <a:r>
              <a:rPr lang="en-US" dirty="0"/>
              <a:t>Semiconductors</a:t>
            </a:r>
          </a:p>
          <a:p>
            <a:r>
              <a:rPr lang="en-US" dirty="0"/>
              <a:t>Semiconductors are such materials in which the forbidden energy gap is small and the conduction takes place if some external energy is applied. Examples: Silicon, Germanium. The following figure shows the structure of energy bands in semiconductors.</a:t>
            </a:r>
          </a:p>
          <a:p>
            <a:endParaRPr lang="en-US" dirty="0"/>
          </a:p>
        </p:txBody>
      </p:sp>
    </p:spTree>
    <p:extLst>
      <p:ext uri="{BB962C8B-B14F-4D97-AF65-F5344CB8AC3E}">
        <p14:creationId xmlns:p14="http://schemas.microsoft.com/office/powerpoint/2010/main" val="1252571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Semicoductors</a:t>
            </a:r>
            <a:r>
              <a:rPr lang="en-US" dirty="0"/>
              <a:t> energy bands</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376362"/>
            <a:ext cx="7429500" cy="410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77121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Characteristics of semiconductors</a:t>
            </a:r>
          </a:p>
        </p:txBody>
      </p:sp>
      <p:sp>
        <p:nvSpPr>
          <p:cNvPr id="3" name="Content Placeholder 2"/>
          <p:cNvSpPr>
            <a:spLocks noGrp="1"/>
          </p:cNvSpPr>
          <p:nvPr>
            <p:ph idx="1"/>
          </p:nvPr>
        </p:nvSpPr>
        <p:spPr/>
        <p:txBody>
          <a:bodyPr>
            <a:normAutofit fontScale="77500" lnSpcReduction="20000"/>
          </a:bodyPr>
          <a:lstStyle/>
          <a:p>
            <a:r>
              <a:rPr lang="en-US" dirty="0"/>
              <a:t>Characteristics</a:t>
            </a:r>
          </a:p>
          <a:p>
            <a:r>
              <a:rPr lang="en-US" dirty="0"/>
              <a:t>The following are the characteristics of Semiconductors.</a:t>
            </a:r>
          </a:p>
          <a:p>
            <a:r>
              <a:rPr lang="en-US" dirty="0"/>
              <a:t>The Forbidden energy gap is very small.</a:t>
            </a:r>
          </a:p>
          <a:p>
            <a:r>
              <a:rPr lang="en-US" dirty="0"/>
              <a:t>The forbidden gap for </a:t>
            </a:r>
            <a:r>
              <a:rPr lang="en-US" dirty="0" err="1"/>
              <a:t>Ge</a:t>
            </a:r>
            <a:r>
              <a:rPr lang="en-US" dirty="0"/>
              <a:t> is 0.7eV whereas for Si is 1.1eV.</a:t>
            </a:r>
          </a:p>
          <a:p>
            <a:r>
              <a:rPr lang="en-US" dirty="0"/>
              <a:t>A Semiconductor actually is neither an insulator, nor a good conductor.</a:t>
            </a:r>
          </a:p>
          <a:p>
            <a:r>
              <a:rPr lang="en-US" dirty="0"/>
              <a:t>As the temperature increases, the conductivity of a semiconductor increases.</a:t>
            </a:r>
          </a:p>
          <a:p>
            <a:r>
              <a:rPr lang="en-US" dirty="0"/>
              <a:t>The conductivity of a semiconductor will be in the order of 102 mho-meter.</a:t>
            </a:r>
          </a:p>
          <a:p>
            <a:endParaRPr lang="en-US" dirty="0"/>
          </a:p>
        </p:txBody>
      </p:sp>
    </p:spTree>
    <p:extLst>
      <p:ext uri="{BB962C8B-B14F-4D97-AF65-F5344CB8AC3E}">
        <p14:creationId xmlns:p14="http://schemas.microsoft.com/office/powerpoint/2010/main" val="31034266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TotalTime>
  <Words>575</Words>
  <Application>Microsoft Office PowerPoint</Application>
  <PresentationFormat>On-screen Show (4:3)</PresentationFormat>
  <Paragraphs>51</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Energy bands</vt:lpstr>
      <vt:lpstr>Conduction band</vt:lpstr>
      <vt:lpstr>FORBIDDEN GAP</vt:lpstr>
      <vt:lpstr>BAND ENERGY</vt:lpstr>
      <vt:lpstr>Energy bands in insulators</vt:lpstr>
      <vt:lpstr>Characteristics of insulators</vt:lpstr>
      <vt:lpstr>Semi conductors</vt:lpstr>
      <vt:lpstr>Semicoductors energy bands</vt:lpstr>
      <vt:lpstr>Characteristics of semiconductors</vt:lpstr>
      <vt:lpstr>PowerPoint Presentation</vt:lpstr>
      <vt:lpstr>Energy bands in conductors</vt:lpstr>
      <vt:lpstr>Characteristics of conductors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Energy bands</dc:title>
  <dc:creator>AMIRTHA</dc:creator>
  <cp:lastModifiedBy>lakshmi prasadh</cp:lastModifiedBy>
  <cp:revision>8</cp:revision>
  <dcterms:created xsi:type="dcterms:W3CDTF">2020-10-04T09:10:14Z</dcterms:created>
  <dcterms:modified xsi:type="dcterms:W3CDTF">2020-10-09T03:24:33Z</dcterms:modified>
</cp:coreProperties>
</file>